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0" r:id="rId2"/>
  </p:sldMasterIdLst>
  <p:notesMasterIdLst>
    <p:notesMasterId r:id="rId41"/>
  </p:notesMasterIdLst>
  <p:sldIdLst>
    <p:sldId id="355" r:id="rId3"/>
    <p:sldId id="356" r:id="rId4"/>
    <p:sldId id="357" r:id="rId5"/>
    <p:sldId id="421" r:id="rId6"/>
    <p:sldId id="358" r:id="rId7"/>
    <p:sldId id="359" r:id="rId8"/>
    <p:sldId id="360" r:id="rId9"/>
    <p:sldId id="361" r:id="rId10"/>
    <p:sldId id="364" r:id="rId11"/>
    <p:sldId id="422" r:id="rId12"/>
    <p:sldId id="424" r:id="rId13"/>
    <p:sldId id="366" r:id="rId14"/>
    <p:sldId id="368" r:id="rId15"/>
    <p:sldId id="369" r:id="rId16"/>
    <p:sldId id="367" r:id="rId17"/>
    <p:sldId id="363" r:id="rId18"/>
    <p:sldId id="393" r:id="rId19"/>
    <p:sldId id="394" r:id="rId20"/>
    <p:sldId id="402" r:id="rId21"/>
    <p:sldId id="403" r:id="rId22"/>
    <p:sldId id="395" r:id="rId23"/>
    <p:sldId id="401" r:id="rId24"/>
    <p:sldId id="404" r:id="rId25"/>
    <p:sldId id="405" r:id="rId26"/>
    <p:sldId id="399" r:id="rId27"/>
    <p:sldId id="400" r:id="rId28"/>
    <p:sldId id="407" r:id="rId29"/>
    <p:sldId id="370" r:id="rId30"/>
    <p:sldId id="411" r:id="rId31"/>
    <p:sldId id="412" r:id="rId32"/>
    <p:sldId id="415" r:id="rId33"/>
    <p:sldId id="416" r:id="rId34"/>
    <p:sldId id="413" r:id="rId35"/>
    <p:sldId id="414" r:id="rId36"/>
    <p:sldId id="418" r:id="rId37"/>
    <p:sldId id="419" r:id="rId38"/>
    <p:sldId id="487" r:id="rId39"/>
    <p:sldId id="417" r:id="rId40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94606"/>
  </p:normalViewPr>
  <p:slideViewPr>
    <p:cSldViewPr>
      <p:cViewPr varScale="1">
        <p:scale>
          <a:sx n="97" d="100"/>
          <a:sy n="97" d="100"/>
        </p:scale>
        <p:origin x="264" y="21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79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92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1" y="1177219"/>
            <a:ext cx="109728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marL="0" indent="14288"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1" y="9296400"/>
            <a:ext cx="9144000" cy="45720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5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Machine Learning &amp; Data Mining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326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PCA: an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088731" y="2427137"/>
            <a:ext cx="8681269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670131" y="3048000"/>
            <a:ext cx="3429000" cy="281940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175331" y="30202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u1</a:t>
            </a:r>
          </a:p>
        </p:txBody>
      </p:sp>
    </p:spTree>
    <p:extLst>
      <p:ext uri="{BB962C8B-B14F-4D97-AF65-F5344CB8AC3E}">
        <p14:creationId xmlns:p14="http://schemas.microsoft.com/office/powerpoint/2010/main" val="184110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PCA: an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088731" y="2427137"/>
            <a:ext cx="8681269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670131" y="3048000"/>
            <a:ext cx="3429000" cy="281940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175331" y="30202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84331" y="5029200"/>
            <a:ext cx="685800" cy="83820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16645" y="436484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u2</a:t>
            </a:r>
          </a:p>
        </p:txBody>
      </p:sp>
    </p:spTree>
    <p:extLst>
      <p:ext uri="{BB962C8B-B14F-4D97-AF65-F5344CB8AC3E}">
        <p14:creationId xmlns:p14="http://schemas.microsoft.com/office/powerpoint/2010/main" val="176646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 Provides</a:t>
            </a:r>
          </a:p>
          <a:p>
            <a:pPr lvl="1"/>
            <a:r>
              <a:rPr lang="en-US" dirty="0"/>
              <a:t>A new basis that maximizes variance, where the length of the vectors indicates variance in that direction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practice is to </a:t>
            </a:r>
            <a:r>
              <a:rPr lang="en-US" dirty="0" err="1"/>
              <a:t>reproject</a:t>
            </a:r>
            <a:r>
              <a:rPr lang="en-US" dirty="0"/>
              <a:t> points by subtracting the mean and adjusting basis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8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92931" y="2022128"/>
            <a:ext cx="8427981" cy="7045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>
            <a:spLocks noChangeAspect="1"/>
          </p:cNvSpPr>
          <p:nvPr/>
        </p:nvSpPr>
        <p:spPr>
          <a:xfrm>
            <a:off x="6536531" y="5179696"/>
            <a:ext cx="10803732" cy="2901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ight Arrow 5"/>
          <p:cNvSpPr/>
          <p:nvPr/>
        </p:nvSpPr>
        <p:spPr>
          <a:xfrm>
            <a:off x="5469731" y="5944811"/>
            <a:ext cx="16002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PCA: an example</a:t>
            </a:r>
          </a:p>
        </p:txBody>
      </p:sp>
    </p:spTree>
    <p:extLst>
      <p:ext uri="{BB962C8B-B14F-4D97-AF65-F5344CB8AC3E}">
        <p14:creationId xmlns:p14="http://schemas.microsoft.com/office/powerpoint/2010/main" val="134019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 Provides</a:t>
            </a:r>
          </a:p>
          <a:p>
            <a:pPr lvl="1"/>
            <a:r>
              <a:rPr lang="en-US" dirty="0"/>
              <a:t>If data is higher than 2D, the first 2 principal components can be selected (or 3 for 3D)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5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do we gain/lose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when is this a good/bad idea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In the 2D case?</a:t>
            </a:r>
          </a:p>
          <a:p>
            <a:pPr lvl="1"/>
            <a:r>
              <a:rPr lang="en-US" dirty="0"/>
              <a:t>In an </a:t>
            </a:r>
            <a:r>
              <a:rPr lang="en-US" dirty="0" err="1"/>
              <a:t>nD</a:t>
            </a:r>
            <a:r>
              <a:rPr lang="en-US" dirty="0"/>
              <a:t> case?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Principal Component Analysis (PCA)</a:t>
                </a:r>
              </a:p>
              <a:p>
                <a:pPr lvl="1"/>
                <a:r>
                  <a:rPr lang="en-US" dirty="0"/>
                  <a:t>Can be calculated by finding the eigenvectors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of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Ο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Practically speaking, the covariance matrix finding dominates computation,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Subsampling points can improve performance, as long as the sampling is </a:t>
                </a:r>
                <a:r>
                  <a:rPr lang="en-US" i="1" dirty="0"/>
                  <a:t>good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Nonlinear Dimensionality Reduction: Multidimensional Scaling (MDS)</a:t>
            </a:r>
          </a:p>
          <a:p>
            <a:endParaRPr lang="en-US" dirty="0"/>
          </a:p>
          <a:p>
            <a:pPr lvl="1"/>
            <a:r>
              <a:rPr lang="en-US" dirty="0"/>
              <a:t>Given pairwise distances/dissimilarities</a:t>
            </a:r>
          </a:p>
          <a:p>
            <a:pPr lvl="1"/>
            <a:r>
              <a:rPr lang="en-US" dirty="0"/>
              <a:t>Find a map that preserves distances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MDS</a:t>
            </a:r>
          </a:p>
          <a:p>
            <a:pPr lvl="1"/>
            <a:r>
              <a:rPr lang="en-US" dirty="0"/>
              <a:t>Many “flavors”</a:t>
            </a:r>
          </a:p>
          <a:p>
            <a:pPr lvl="1"/>
            <a:r>
              <a:rPr lang="en-US" dirty="0"/>
              <a:t>We’ll look at classical MDS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Basic MDS Process</a:t>
                </a:r>
              </a:p>
              <a:p>
                <a:pPr lvl="1"/>
                <a:r>
                  <a:rPr lang="en-US" dirty="0"/>
                  <a:t>Given a dissimilarity (distance) matrix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charset="0"/>
                      </a:rPr>
                      <m:t>𝐷</m:t>
                    </m:r>
                    <m:r>
                      <a:rPr lang="en-US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err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MDS seeks to find an embedding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/>
                  <a:t>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charset="0"/>
                      </a:rPr>
                      <m:t>,</m:t>
                    </m:r>
                    <m:r>
                      <a:rPr lang="en-US" dirty="0" smtClean="0">
                        <a:latin typeface="Cambria Math" charset="0"/>
                      </a:rPr>
                      <m:t>…</m:t>
                    </m:r>
                    <m:r>
                      <a:rPr lang="en-US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dirty="0" smtClean="0">
                            <a:latin typeface="Cambria Math" charset="0"/>
                          </a:rPr>
                          <m:t>𝒏</m:t>
                        </m:r>
                      </m:sub>
                    </m:sSub>
                    <m:r>
                      <a:rPr lang="en-US" dirty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 err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dirty="0" smtClean="0">
                            <a:latin typeface="Cambria Math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dirty="0"/>
                  <a:t>, so that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dirty="0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err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certain types of dissimilarity matrices, this exists for some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generally,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dirty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dirty="0">
                        <a:latin typeface="Cambria Math" charset="0"/>
                      </a:rPr>
                      <m:t>≈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err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as close as possible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5265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pPr lvl="1"/>
            <a:r>
              <a:rPr lang="en-US" dirty="0"/>
              <a:t>Number of data points and attributes are large</a:t>
            </a:r>
          </a:p>
          <a:p>
            <a:pPr lvl="1"/>
            <a:r>
              <a:rPr lang="en-US" dirty="0"/>
              <a:t>Limited human visual capacity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58" y="4280334"/>
            <a:ext cx="6019800" cy="5244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68" y="4561030"/>
            <a:ext cx="7750968" cy="47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Basic MDS Process</a:t>
                </a:r>
              </a:p>
              <a:p>
                <a:pPr lvl="1"/>
                <a:r>
                  <a:rPr lang="en-US" dirty="0"/>
                  <a:t>The mapping from matrix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charset="0"/>
                      </a:rPr>
                      <m:t>𝐷</m:t>
                    </m:r>
                    <m:r>
                      <a:rPr lang="en-US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err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dirty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dirty="0">
                        <a:latin typeface="Cambria Math" charset="0"/>
                      </a:rPr>
                      <m:t>≈</m:t>
                    </m:r>
                    <m:d>
                      <m:dPr>
                        <m:begChr m:val="‖"/>
                        <m:endChr m:val="‖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err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dirty="0">
                                <a:latin typeface="Cambria Math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found using eigenvector/eigenvalue decomposition of the dissimilarity matrix</a:t>
                </a:r>
              </a:p>
              <a:p>
                <a:pPr lvl="1"/>
                <a:r>
                  <a:rPr lang="en-US" dirty="0"/>
                  <a:t>Although this is a linear operation, the effect to data is nonlinear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222" r="-2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4150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Metric vs. Non-metric space</a:t>
                </a:r>
              </a:p>
              <a:p>
                <a:pPr lvl="1"/>
                <a:r>
                  <a:rPr lang="en-US" dirty="0"/>
                  <a:t>Distance and dissimilarity are defined for any pair of objects in any space.  A distance function is also called metric if it satisfies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 algn="l">
                  <a:tabLst>
                    <a:tab pos="1295400" algn="l"/>
                    <a:tab pos="8153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latin typeface="Cambria Math" charset="0"/>
                      </a:rPr>
                      <m:t>)≥0,</m:t>
                    </m:r>
                  </m:oMath>
                </a14:m>
                <a:r>
                  <a:rPr lang="en-US" dirty="0"/>
                  <a:t>		non-negativity</a:t>
                </a:r>
              </a:p>
              <a:p>
                <a:pPr lvl="1" algn="l">
                  <a:tabLst>
                    <a:tab pos="1295400" algn="l"/>
                    <a:tab pos="8153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 dirty="0" smtClean="0">
                        <a:latin typeface="Cambria Math" charset="0"/>
                      </a:rPr>
                      <m:t>=0 </m:t>
                    </m:r>
                    <m:r>
                      <a:rPr lang="en-US" i="1" dirty="0" smtClean="0">
                        <a:latin typeface="Cambria Math" charset="0"/>
                      </a:rPr>
                      <m:t>𝑖𝑓𝑓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		identity</a:t>
                </a:r>
              </a:p>
              <a:p>
                <a:pPr lvl="1" algn="l">
                  <a:tabLst>
                    <a:tab pos="1295400" algn="l"/>
                    <a:tab pos="8153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latin typeface="Cambria Math" charset="0"/>
                      </a:rPr>
                      <m:t>)=</m:t>
                    </m:r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		symmetry</a:t>
                </a:r>
              </a:p>
              <a:p>
                <a:pPr lvl="1" algn="l">
                  <a:tabLst>
                    <a:tab pos="1295400" algn="l"/>
                    <a:tab pos="8153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latin typeface="Cambria Math" charset="0"/>
                      </a:rPr>
                      <m:t>)≤</m:t>
                    </m:r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latin typeface="Cambria Math" charset="0"/>
                      </a:rPr>
                      <m:t>)+</m:t>
                    </m:r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		triangle inequality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55" r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21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9151531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 vs. Non-metric space</a:t>
            </a:r>
          </a:p>
          <a:p>
            <a:pPr lvl="1"/>
            <a:r>
              <a:rPr lang="en-US" dirty="0"/>
              <a:t>Given a set of dissimilarities, one can ask whether these values are distances, and whether the space they define is metric or not</a:t>
            </a:r>
          </a:p>
          <a:p>
            <a:pPr lvl="1"/>
            <a:endParaRPr lang="en-US" dirty="0"/>
          </a:p>
          <a:p>
            <a:r>
              <a:rPr lang="en-US" dirty="0"/>
              <a:t>Why does this matter? </a:t>
            </a:r>
          </a:p>
          <a:p>
            <a:pPr lvl="1"/>
            <a:r>
              <a:rPr lang="en-US" dirty="0"/>
              <a:t>Non-metric data requires special treatment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22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963967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14076" y="1433784"/>
            <a:ext cx="9312111" cy="8319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6000" spc="-127" dirty="0">
                <a:latin typeface="Arial"/>
                <a:cs typeface="Arial"/>
              </a:rPr>
              <a:t>Classical MDS </a:t>
            </a:r>
            <a:r>
              <a:rPr lang="en-US" sz="6000" spc="-240" dirty="0">
                <a:latin typeface="Arial"/>
                <a:cs typeface="Arial"/>
              </a:rPr>
              <a:t>example:  </a:t>
            </a:r>
            <a:r>
              <a:rPr lang="en-US" sz="6000" spc="-70" dirty="0">
                <a:latin typeface="Arial"/>
                <a:cs typeface="Arial"/>
              </a:rPr>
              <a:t>Airline</a:t>
            </a:r>
            <a:r>
              <a:rPr lang="en-US" sz="6000" spc="592" dirty="0">
                <a:latin typeface="Arial"/>
                <a:cs typeface="Arial"/>
              </a:rPr>
              <a:t> </a:t>
            </a:r>
            <a:r>
              <a:rPr lang="en-US" sz="6000" spc="-211" dirty="0">
                <a:latin typeface="Arial"/>
                <a:cs typeface="Arial"/>
              </a:rPr>
              <a:t>distances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23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579495346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31931" y="1428789"/>
            <a:ext cx="9312579" cy="6896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  <p:sp>
        <p:nvSpPr>
          <p:cNvPr id="5" name="object 5"/>
          <p:cNvSpPr txBox="1"/>
          <p:nvPr/>
        </p:nvSpPr>
        <p:spPr>
          <a:xfrm>
            <a:off x="14253412" y="9400646"/>
            <a:ext cx="715861" cy="260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792"/>
            <a:r>
              <a:rPr sz="1691" spc="-56" dirty="0">
                <a:solidFill>
                  <a:srgbClr val="7F7F7F"/>
                </a:solidFill>
                <a:latin typeface="Arial"/>
                <a:cs typeface="Arial"/>
              </a:rPr>
              <a:t>21</a:t>
            </a:r>
            <a:r>
              <a:rPr sz="1691" spc="-3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91" spc="423" dirty="0">
                <a:solidFill>
                  <a:srgbClr val="7F7F7F"/>
                </a:solidFill>
                <a:latin typeface="Arial"/>
                <a:cs typeface="Arial"/>
              </a:rPr>
              <a:t>/</a:t>
            </a:r>
            <a:r>
              <a:rPr sz="1691" spc="-3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91" spc="-56" dirty="0">
                <a:solidFill>
                  <a:srgbClr val="7F7F7F"/>
                </a:solidFill>
                <a:latin typeface="Arial"/>
                <a:cs typeface="Arial"/>
              </a:rPr>
              <a:t>41</a:t>
            </a:r>
            <a:endParaRPr sz="1691">
              <a:latin typeface="Arial"/>
              <a:cs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Classical MDS example:  Airline distances</a:t>
            </a:r>
          </a:p>
          <a:p>
            <a:pPr lvl="1"/>
            <a:r>
              <a:rPr lang="en-US" dirty="0"/>
              <a:t>Negative eigenvalues indicate Airline distance is  non-metric</a:t>
            </a:r>
          </a:p>
          <a:p>
            <a:pPr lvl="1"/>
            <a:r>
              <a:rPr lang="en-US" dirty="0"/>
              <a:t>Should only use at most first 3 eigenvectors (negative eigenvalues produce resulting in the imaginary domain)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96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Classical MDS example:  Airline distances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25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  <p:sp>
        <p:nvSpPr>
          <p:cNvPr id="3" name="object 3"/>
          <p:cNvSpPr/>
          <p:nvPr/>
        </p:nvSpPr>
        <p:spPr>
          <a:xfrm>
            <a:off x="4250531" y="1433728"/>
            <a:ext cx="9312264" cy="831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</p:spTree>
    <p:extLst>
      <p:ext uri="{BB962C8B-B14F-4D97-AF65-F5344CB8AC3E}">
        <p14:creationId xmlns:p14="http://schemas.microsoft.com/office/powerpoint/2010/main" val="1788475119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Classical MDS example:  Airline distances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26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  <p:sp>
        <p:nvSpPr>
          <p:cNvPr id="3" name="object 3"/>
          <p:cNvSpPr/>
          <p:nvPr/>
        </p:nvSpPr>
        <p:spPr>
          <a:xfrm>
            <a:off x="4013903" y="2670887"/>
            <a:ext cx="9312458" cy="7082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</p:spTree>
    <p:extLst>
      <p:ext uri="{BB962C8B-B14F-4D97-AF65-F5344CB8AC3E}">
        <p14:creationId xmlns:p14="http://schemas.microsoft.com/office/powerpoint/2010/main" val="572717974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Classical MDS example:  Airline distances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9375" y="9418638"/>
            <a:ext cx="750888" cy="24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85">
              <a:lnSpc>
                <a:spcPts val="1888"/>
              </a:lnSpc>
            </a:pPr>
            <a:fld id="{81D60167-4931-47E6-BA6A-407CBD079E47}" type="slidenum">
              <a:rPr spc="-56" dirty="0"/>
              <a:pPr marL="71585">
                <a:lnSpc>
                  <a:spcPts val="1888"/>
                </a:lnSpc>
              </a:pPr>
              <a:t>27</a:t>
            </a:fld>
            <a:r>
              <a:rPr spc="-310" dirty="0"/>
              <a:t> </a:t>
            </a:r>
            <a:r>
              <a:rPr spc="423" dirty="0"/>
              <a:t>/</a:t>
            </a:r>
            <a:r>
              <a:rPr spc="-310" dirty="0"/>
              <a:t> </a:t>
            </a:r>
            <a:r>
              <a:rPr spc="-56" dirty="0"/>
              <a:t>41</a:t>
            </a:r>
          </a:p>
        </p:txBody>
      </p:sp>
      <p:sp>
        <p:nvSpPr>
          <p:cNvPr id="3" name="object 3"/>
          <p:cNvSpPr/>
          <p:nvPr/>
        </p:nvSpPr>
        <p:spPr>
          <a:xfrm>
            <a:off x="8027805" y="2670887"/>
            <a:ext cx="9312458" cy="7082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  <p:sp>
        <p:nvSpPr>
          <p:cNvPr id="6" name="object 3"/>
          <p:cNvSpPr>
            <a:spLocks noChangeAspect="1"/>
          </p:cNvSpPr>
          <p:nvPr/>
        </p:nvSpPr>
        <p:spPr>
          <a:xfrm>
            <a:off x="232183" y="2670887"/>
            <a:ext cx="7164286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3"/>
          </a:p>
        </p:txBody>
      </p:sp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Nonlinear </a:t>
            </a:r>
            <a:r>
              <a:rPr lang="en-US" dirty="0"/>
              <a:t>Dimension Reduction</a:t>
            </a:r>
          </a:p>
          <a:p>
            <a:pPr lvl="1"/>
            <a:r>
              <a:rPr lang="en-US" dirty="0"/>
              <a:t>A lot of options, all preserve different features of the high dimensional space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4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Multidimensional Scaling (MDS)</a:t>
            </a:r>
          </a:p>
          <a:p>
            <a:pPr lvl="1"/>
            <a:r>
              <a:rPr lang="en-US" dirty="0"/>
              <a:t>We’ve already seen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65731" y="48006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  <a:p>
            <a:pPr lvl="1"/>
            <a:r>
              <a:rPr lang="en-US" dirty="0"/>
              <a:t>use the machine to do most of the work</a:t>
            </a:r>
          </a:p>
          <a:p>
            <a:pPr lvl="1"/>
            <a:endParaRPr lang="en-US" dirty="0"/>
          </a:p>
          <a:p>
            <a:r>
              <a:rPr lang="en-US" dirty="0"/>
              <a:t>But how?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Linear Embedding (LLE)</a:t>
            </a:r>
          </a:p>
          <a:p>
            <a:pPr lvl="1"/>
            <a:r>
              <a:rPr lang="en-US" dirty="0"/>
              <a:t>Tries to embed such that local neighborhood distances are preserved as well as possible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60731" y="20574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99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LLE Extensions</a:t>
            </a:r>
          </a:p>
          <a:p>
            <a:pPr lvl="1"/>
            <a:r>
              <a:rPr lang="en-US" dirty="0"/>
              <a:t>Fix various issues associated with regularization of the domain in LLE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94531" y="2057400"/>
            <a:ext cx="37338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0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Tangent Space Alignment (LTSA)</a:t>
            </a:r>
          </a:p>
          <a:p>
            <a:pPr lvl="1"/>
            <a:r>
              <a:rPr lang="en-US" dirty="0"/>
              <a:t>Tries to characterize geometry via local tangent directions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65731" y="20574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2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Extension of MDS. Tries to preserve geodesic distance as well as possible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60731" y="48006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9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Spectral Embedding</a:t>
            </a:r>
          </a:p>
          <a:p>
            <a:pPr lvl="1"/>
            <a:r>
              <a:rPr lang="en-US" dirty="0"/>
              <a:t>Uses a spectral decomposition of the graph Laplacian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470731" y="48006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9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t-distributed Stochastic Neighbor Embedding (t-SNE)</a:t>
            </a:r>
          </a:p>
          <a:p>
            <a:pPr lvl="1"/>
            <a:r>
              <a:rPr lang="en-US" dirty="0"/>
              <a:t>Converts the points probability distribution and samples that distribution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7705165" y="1733840"/>
            <a:ext cx="9635098" cy="6285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375731" y="4800600"/>
            <a:ext cx="1752600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</a:t>
            </a:r>
            <a:r>
              <a:rPr lang="mr-IN" dirty="0"/>
              <a:t>…</a:t>
            </a:r>
            <a:r>
              <a:rPr lang="en-US" dirty="0"/>
              <a:t>Visualizing data, what do you use and when?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175" r="7076"/>
          <a:stretch/>
        </p:blipFill>
        <p:spPr>
          <a:xfrm>
            <a:off x="1202531" y="2743480"/>
            <a:ext cx="9635098" cy="6285920"/>
          </a:xfrm>
          <a:prstGeom prst="rect">
            <a:avLst/>
          </a:prstGeom>
        </p:spPr>
      </p:pic>
      <p:sp>
        <p:nvSpPr>
          <p:cNvPr id="7" name="object 4"/>
          <p:cNvSpPr>
            <a:spLocks noChangeAspect="1"/>
          </p:cNvSpPr>
          <p:nvPr/>
        </p:nvSpPr>
        <p:spPr>
          <a:xfrm>
            <a:off x="11356322" y="3505200"/>
            <a:ext cx="4852194" cy="394835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37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3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As we will see, statistics can help in a number of ways, but they don’t give you everything you need/want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Mining tools </a:t>
            </a:r>
          </a:p>
          <a:p>
            <a:pPr lvl="1"/>
            <a:r>
              <a:rPr lang="en-US" dirty="0"/>
              <a:t>Help to interpret data by (hopefully) reducing them to their core components/features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We’ll (briefly) talk about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Clustering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2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Comes in 2 basic flavors, linear and nonlinear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Dimensionality reduction: Principal Component Analysis (PCA)</a:t>
            </a:r>
          </a:p>
          <a:p>
            <a:pPr lvl="1"/>
            <a:r>
              <a:rPr lang="en-US" dirty="0"/>
              <a:t>Given a set of data points embedded in any number of dimensions</a:t>
            </a:r>
          </a:p>
          <a:p>
            <a:pPr lvl="1"/>
            <a:r>
              <a:rPr lang="en-US" dirty="0"/>
              <a:t>Find the vector (direction) with the largest variance</a:t>
            </a:r>
          </a:p>
          <a:p>
            <a:pPr lvl="1"/>
            <a:r>
              <a:rPr lang="en-US" dirty="0"/>
              <a:t>Repeat for additional vectors, finding the next largest variance orthogonal to all previous principal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PCA: an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088731" y="2427137"/>
            <a:ext cx="8681269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85668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710</Words>
  <Application>Microsoft Macintosh PowerPoint</Application>
  <PresentationFormat>Custom</PresentationFormat>
  <Paragraphs>110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Gill Sans MT</vt:lpstr>
      <vt:lpstr>1_Custom Design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niles.rosen@mail.correctcodingsolutions.com</cp:lastModifiedBy>
  <cp:revision>75</cp:revision>
  <cp:lastPrinted>2018-03-28T03:01:40Z</cp:lastPrinted>
  <dcterms:created xsi:type="dcterms:W3CDTF">2015-09-24T16:42:19Z</dcterms:created>
  <dcterms:modified xsi:type="dcterms:W3CDTF">2019-04-03T16:34:25Z</dcterms:modified>
</cp:coreProperties>
</file>